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3.xml" ContentType="application/vnd.openxmlformats-officedocument.drawingml.chart+xml"/>
  <Override PartName="/ppt/notesSlides/notesSlide12.xml" ContentType="application/vnd.openxmlformats-officedocument.presentationml.notesSlide+xml"/>
  <Override PartName="/ppt/charts/chart4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73" r:id="rId2"/>
    <p:sldId id="256" r:id="rId3"/>
    <p:sldId id="277" r:id="rId4"/>
    <p:sldId id="258" r:id="rId5"/>
    <p:sldId id="279" r:id="rId6"/>
    <p:sldId id="259" r:id="rId7"/>
    <p:sldId id="260" r:id="rId8"/>
    <p:sldId id="261" r:id="rId9"/>
    <p:sldId id="262" r:id="rId10"/>
    <p:sldId id="263" r:id="rId11"/>
    <p:sldId id="266" r:id="rId12"/>
    <p:sldId id="278" r:id="rId13"/>
    <p:sldId id="268" r:id="rId14"/>
    <p:sldId id="275" r:id="rId15"/>
    <p:sldId id="269" r:id="rId16"/>
    <p:sldId id="270" r:id="rId17"/>
    <p:sldId id="271" r:id="rId18"/>
    <p:sldId id="274" r:id="rId19"/>
  </p:sldIdLst>
  <p:sldSz cx="10080625" cy="567055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43523FB4-5120-4364-81E7-A3E9F0466E51}" styleName="">
    <a:wholeTbl>
      <a:tcStyle>
        <a:tcBdr/>
      </a:tcStyle>
    </a:wholeTbl>
    <a:band1H>
      <a:tcStyle>
        <a:tcBdr/>
      </a:tcStyle>
    </a:band1H>
    <a:band1V>
      <a:tcStyle>
        <a:tcBdr/>
      </a:tcStyle>
    </a:band1V>
    <a:lastCol>
      <a:tcStyle>
        <a:tcBdr/>
      </a:tcStyle>
    </a:lastCol>
    <a:firstCol>
      <a:tcStyle>
        <a:tcBdr/>
      </a:tcStyle>
    </a:firstCol>
    <a:lastRow>
      <a:tcStyle>
        <a:tcBdr/>
      </a:tcStyle>
    </a:lastRow>
    <a:firstRow>
      <a:tcStyle>
        <a:tcBdr/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57" autoAdjust="0"/>
  </p:normalViewPr>
  <p:slideViewPr>
    <p:cSldViewPr snapToGrid="0">
      <p:cViewPr varScale="1">
        <p:scale>
          <a:sx n="88" d="100"/>
          <a:sy n="88" d="100"/>
        </p:scale>
        <p:origin x="400" y="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2" d="100"/>
          <a:sy n="112" d="100"/>
        </p:scale>
        <p:origin x="490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cygwin64\home\dtr\notes\accessu-2023-talk-all-pairs-testing\slides-graph-web-page-template-the-problem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ygwin64\home\dtr\notes\accessu-2023-talk-all-pairs-testing\slides-graph-browser-piece-of-famous-graph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ygwin64\home\dtr\notes\accessu-2023-talk-all-pairs-testing\slides-table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ygwin64\home\dtr\notes\accessu-2023-talk-all-pairs-testing\slides-graph-increasing-num-values-per-param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Sheet1!$B$2:$B$9</c:f>
              <c:numCache>
                <c:formatCode>General</c:formatCode>
                <c:ptCount val="8"/>
                <c:pt idx="0">
                  <c:v>3</c:v>
                </c:pt>
                <c:pt idx="1">
                  <c:v>9</c:v>
                </c:pt>
                <c:pt idx="2">
                  <c:v>36</c:v>
                </c:pt>
                <c:pt idx="3">
                  <c:v>108</c:v>
                </c:pt>
                <c:pt idx="4">
                  <c:v>216</c:v>
                </c:pt>
                <c:pt idx="5">
                  <c:v>648</c:v>
                </c:pt>
                <c:pt idx="6">
                  <c:v>1296</c:v>
                </c:pt>
                <c:pt idx="7">
                  <c:v>3888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771-4D9B-81DE-CEE687C987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8576287"/>
        <c:axId val="395025903"/>
      </c:lineChart>
      <c:catAx>
        <c:axId val="5485762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Number of parameters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5025903"/>
        <c:crosses val="autoZero"/>
        <c:auto val="1"/>
        <c:lblAlgn val="ctr"/>
        <c:lblOffset val="100"/>
        <c:noMultiLvlLbl val="0"/>
      </c:catAx>
      <c:valAx>
        <c:axId val="39502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Number of tests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8576287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CA" sz="1600" dirty="0"/>
              <a:t>Case study of bugs in “The Mozilla</a:t>
            </a:r>
            <a:r>
              <a:rPr lang="en-CA" sz="1600" baseline="0" dirty="0"/>
              <a:t> Browser”, 2003</a:t>
            </a:r>
            <a:endParaRPr lang="en-CA" sz="1600" dirty="0"/>
          </a:p>
        </c:rich>
      </c:tx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x</c:v>
          </c:tx>
          <c:spPr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yVal>
            <c:numRef>
              <c:f>Sheet1!$B$1:$B$6</c:f>
              <c:numCache>
                <c:formatCode>0%</c:formatCode>
                <c:ptCount val="6"/>
                <c:pt idx="0">
                  <c:v>0.28999999999999998</c:v>
                </c:pt>
                <c:pt idx="1">
                  <c:v>0.76</c:v>
                </c:pt>
                <c:pt idx="2">
                  <c:v>0.95</c:v>
                </c:pt>
                <c:pt idx="3">
                  <c:v>0.97</c:v>
                </c:pt>
                <c:pt idx="4">
                  <c:v>0.99</c:v>
                </c:pt>
                <c:pt idx="5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8BC-4BFA-AB91-8D9BDBD84B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546415"/>
        <c:axId val="146434831"/>
      </c:scatterChart>
      <c:valAx>
        <c:axId val="146546415"/>
        <c:scaling>
          <c:orientation val="minMax"/>
          <c:max val="6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/>
                  <a:t>Number</a:t>
                </a:r>
                <a:r>
                  <a:rPr lang="en-US" sz="1400" baseline="0" dirty="0"/>
                  <a:t> of parameters involved in bugs</a:t>
                </a:r>
                <a:endParaRPr lang="en-US" sz="1400" dirty="0"/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434831"/>
        <c:crosses val="autoZero"/>
        <c:crossBetween val="midCat"/>
      </c:valAx>
      <c:valAx>
        <c:axId val="146434831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Cumulative</a:t>
                </a:r>
                <a:r>
                  <a:rPr lang="en-US" sz="1400" baseline="0"/>
                  <a:t> percent of bugs</a:t>
                </a:r>
                <a:endParaRPr lang="en-US" sz="1400"/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546415"/>
        <c:crosses val="autoZero"/>
        <c:crossBetween val="midCat"/>
        <c:majorUnit val="0.2"/>
        <c:minorUnit val="0.1"/>
      </c:valAx>
    </c:plotArea>
    <c:plotVisOnly val="1"/>
    <c:dispBlanksAs val="gap"/>
    <c:showDLblsOverMax val="0"/>
    <c:extLst/>
  </c:chart>
  <c:spPr>
    <a:noFill/>
    <a:ln>
      <a:solidFill>
        <a:schemeClr val="accent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300" b="0"/>
            </a:pPr>
            <a:r>
              <a:rPr lang="en-CA" sz="1400"/>
              <a:t>All-pairs testing. Every parameter has 4 possible values.</a:t>
            </a:r>
          </a:p>
        </c:rich>
      </c:tx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'solution 1'!$B$4</c:f>
              <c:strCache>
                <c:ptCount val="1"/>
                <c:pt idx="0">
                  <c:v>17</c:v>
                </c:pt>
              </c:strCache>
            </c:strRef>
          </c:tx>
          <c:spPr>
            <a:ln w="28800">
              <a:solidFill>
                <a:srgbClr val="004586"/>
              </a:solidFill>
            </a:ln>
          </c:spPr>
          <c:marker>
            <c:symbol val="none"/>
          </c:marker>
          <c:xVal>
            <c:numRef>
              <c:f>'solution 1'!$A$2:$A$101</c:f>
              <c:numCache>
                <c:formatCode>General</c:formatCode>
                <c:ptCount val="10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</c:numCache>
            </c:numRef>
          </c:xVal>
          <c:yVal>
            <c:numRef>
              <c:f>'solution 1'!$B$2:$B$101</c:f>
              <c:numCache>
                <c:formatCode>General</c:formatCode>
                <c:ptCount val="100"/>
                <c:pt idx="0">
                  <c:v>4</c:v>
                </c:pt>
                <c:pt idx="1">
                  <c:v>8</c:v>
                </c:pt>
                <c:pt idx="2">
                  <c:v>17</c:v>
                </c:pt>
                <c:pt idx="3">
                  <c:v>20</c:v>
                </c:pt>
                <c:pt idx="4">
                  <c:v>22</c:v>
                </c:pt>
                <c:pt idx="5">
                  <c:v>24</c:v>
                </c:pt>
                <c:pt idx="6">
                  <c:v>27</c:v>
                </c:pt>
                <c:pt idx="7">
                  <c:v>27</c:v>
                </c:pt>
                <c:pt idx="8">
                  <c:v>29</c:v>
                </c:pt>
                <c:pt idx="9">
                  <c:v>29</c:v>
                </c:pt>
                <c:pt idx="10">
                  <c:v>31</c:v>
                </c:pt>
                <c:pt idx="11">
                  <c:v>31</c:v>
                </c:pt>
                <c:pt idx="12">
                  <c:v>33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36</c:v>
                </c:pt>
                <c:pt idx="18">
                  <c:v>37</c:v>
                </c:pt>
                <c:pt idx="19">
                  <c:v>37</c:v>
                </c:pt>
                <c:pt idx="20">
                  <c:v>37</c:v>
                </c:pt>
                <c:pt idx="21">
                  <c:v>38</c:v>
                </c:pt>
                <c:pt idx="22">
                  <c:v>40</c:v>
                </c:pt>
                <c:pt idx="23">
                  <c:v>40</c:v>
                </c:pt>
                <c:pt idx="24">
                  <c:v>40</c:v>
                </c:pt>
                <c:pt idx="25">
                  <c:v>41</c:v>
                </c:pt>
                <c:pt idx="26">
                  <c:v>41</c:v>
                </c:pt>
                <c:pt idx="27">
                  <c:v>41</c:v>
                </c:pt>
                <c:pt idx="28">
                  <c:v>41</c:v>
                </c:pt>
                <c:pt idx="29">
                  <c:v>41</c:v>
                </c:pt>
                <c:pt idx="30">
                  <c:v>41</c:v>
                </c:pt>
                <c:pt idx="31">
                  <c:v>41</c:v>
                </c:pt>
                <c:pt idx="32">
                  <c:v>42</c:v>
                </c:pt>
                <c:pt idx="33">
                  <c:v>44</c:v>
                </c:pt>
                <c:pt idx="34">
                  <c:v>44</c:v>
                </c:pt>
                <c:pt idx="35">
                  <c:v>44</c:v>
                </c:pt>
                <c:pt idx="36">
                  <c:v>44</c:v>
                </c:pt>
                <c:pt idx="37">
                  <c:v>44</c:v>
                </c:pt>
                <c:pt idx="38">
                  <c:v>44</c:v>
                </c:pt>
                <c:pt idx="39">
                  <c:v>44</c:v>
                </c:pt>
                <c:pt idx="40">
                  <c:v>44</c:v>
                </c:pt>
                <c:pt idx="41">
                  <c:v>44</c:v>
                </c:pt>
                <c:pt idx="42">
                  <c:v>45</c:v>
                </c:pt>
                <c:pt idx="43">
                  <c:v>45</c:v>
                </c:pt>
                <c:pt idx="44">
                  <c:v>45</c:v>
                </c:pt>
                <c:pt idx="45">
                  <c:v>45</c:v>
                </c:pt>
                <c:pt idx="46">
                  <c:v>45</c:v>
                </c:pt>
                <c:pt idx="47">
                  <c:v>46</c:v>
                </c:pt>
                <c:pt idx="48">
                  <c:v>46</c:v>
                </c:pt>
                <c:pt idx="49">
                  <c:v>46</c:v>
                </c:pt>
                <c:pt idx="50">
                  <c:v>46</c:v>
                </c:pt>
                <c:pt idx="51">
                  <c:v>46</c:v>
                </c:pt>
                <c:pt idx="52">
                  <c:v>47</c:v>
                </c:pt>
                <c:pt idx="53">
                  <c:v>48</c:v>
                </c:pt>
                <c:pt idx="54">
                  <c:v>48</c:v>
                </c:pt>
                <c:pt idx="55">
                  <c:v>48</c:v>
                </c:pt>
                <c:pt idx="56">
                  <c:v>48</c:v>
                </c:pt>
                <c:pt idx="57">
                  <c:v>48</c:v>
                </c:pt>
                <c:pt idx="58">
                  <c:v>49</c:v>
                </c:pt>
                <c:pt idx="59">
                  <c:v>49</c:v>
                </c:pt>
                <c:pt idx="60">
                  <c:v>49</c:v>
                </c:pt>
                <c:pt idx="61">
                  <c:v>49</c:v>
                </c:pt>
                <c:pt idx="62">
                  <c:v>49</c:v>
                </c:pt>
                <c:pt idx="63">
                  <c:v>50</c:v>
                </c:pt>
                <c:pt idx="64">
                  <c:v>50</c:v>
                </c:pt>
                <c:pt idx="65">
                  <c:v>50</c:v>
                </c:pt>
                <c:pt idx="66">
                  <c:v>50</c:v>
                </c:pt>
                <c:pt idx="67">
                  <c:v>50</c:v>
                </c:pt>
                <c:pt idx="68">
                  <c:v>50</c:v>
                </c:pt>
                <c:pt idx="69">
                  <c:v>50</c:v>
                </c:pt>
                <c:pt idx="70">
                  <c:v>50</c:v>
                </c:pt>
                <c:pt idx="71">
                  <c:v>50</c:v>
                </c:pt>
                <c:pt idx="72">
                  <c:v>50</c:v>
                </c:pt>
                <c:pt idx="73">
                  <c:v>50</c:v>
                </c:pt>
                <c:pt idx="74">
                  <c:v>50</c:v>
                </c:pt>
                <c:pt idx="75">
                  <c:v>50</c:v>
                </c:pt>
                <c:pt idx="76">
                  <c:v>50</c:v>
                </c:pt>
                <c:pt idx="77">
                  <c:v>50</c:v>
                </c:pt>
                <c:pt idx="78">
                  <c:v>50</c:v>
                </c:pt>
                <c:pt idx="79">
                  <c:v>50</c:v>
                </c:pt>
                <c:pt idx="80">
                  <c:v>50</c:v>
                </c:pt>
                <c:pt idx="81">
                  <c:v>50</c:v>
                </c:pt>
                <c:pt idx="82">
                  <c:v>50</c:v>
                </c:pt>
                <c:pt idx="83">
                  <c:v>50</c:v>
                </c:pt>
                <c:pt idx="84">
                  <c:v>52</c:v>
                </c:pt>
                <c:pt idx="85">
                  <c:v>52</c:v>
                </c:pt>
                <c:pt idx="86">
                  <c:v>52</c:v>
                </c:pt>
                <c:pt idx="87">
                  <c:v>52</c:v>
                </c:pt>
                <c:pt idx="88">
                  <c:v>52</c:v>
                </c:pt>
                <c:pt idx="89">
                  <c:v>52</c:v>
                </c:pt>
                <c:pt idx="90">
                  <c:v>52</c:v>
                </c:pt>
                <c:pt idx="91">
                  <c:v>52</c:v>
                </c:pt>
                <c:pt idx="92">
                  <c:v>52</c:v>
                </c:pt>
                <c:pt idx="93">
                  <c:v>52</c:v>
                </c:pt>
                <c:pt idx="94">
                  <c:v>52</c:v>
                </c:pt>
                <c:pt idx="95">
                  <c:v>52</c:v>
                </c:pt>
                <c:pt idx="96">
                  <c:v>52</c:v>
                </c:pt>
                <c:pt idx="97">
                  <c:v>52</c:v>
                </c:pt>
                <c:pt idx="98">
                  <c:v>52</c:v>
                </c:pt>
                <c:pt idx="99">
                  <c:v>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7BE-4B41-9ACF-02E4ED2EB0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32537103"/>
        <c:axId val="832537583"/>
      </c:scatterChart>
      <c:valAx>
        <c:axId val="832537583"/>
        <c:scaling>
          <c:orientation val="minMax"/>
        </c:scaling>
        <c:delete val="0"/>
        <c:axPos val="l"/>
        <c:majorGridlines>
          <c:spPr>
            <a:ln>
              <a:solidFill>
                <a:srgbClr val="B3B3B3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1400" b="0"/>
                </a:pPr>
                <a:r>
                  <a:rPr lang="en-CA"/>
                  <a:t>Number of tests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400" b="0"/>
            </a:pPr>
            <a:endParaRPr lang="en-US"/>
          </a:p>
        </c:txPr>
        <c:crossAx val="832537103"/>
        <c:crossesAt val="0"/>
        <c:crossBetween val="midCat"/>
      </c:valAx>
      <c:valAx>
        <c:axId val="832537103"/>
        <c:scaling>
          <c:orientation val="minMax"/>
          <c:max val="100"/>
        </c:scaling>
        <c:delete val="0"/>
        <c:axPos val="b"/>
        <c:title>
          <c:tx>
            <c:rich>
              <a:bodyPr/>
              <a:lstStyle/>
              <a:p>
                <a:pPr>
                  <a:defRPr sz="1400" b="0"/>
                </a:pPr>
                <a:r>
                  <a:rPr lang="en-CA"/>
                  <a:t>Number of parameters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400" b="0"/>
            </a:pPr>
            <a:endParaRPr lang="en-US"/>
          </a:p>
        </c:txPr>
        <c:crossAx val="832537583"/>
        <c:crossesAt val="0"/>
        <c:crossBetween val="midCat"/>
      </c:valAx>
      <c:spPr>
        <a:noFill/>
        <a:ln>
          <a:solidFill>
            <a:srgbClr val="B3B3B3"/>
          </a:solidFill>
          <a:prstDash val="solid"/>
        </a:ln>
      </c:spPr>
    </c:plotArea>
    <c:plotVisOnly val="1"/>
    <c:dispBlanksAs val="gap"/>
    <c:showDLblsOverMax val="0"/>
  </c:chart>
  <c:spPr>
    <a:ln>
      <a:solidFill>
        <a:srgbClr val="000000"/>
      </a:solidFill>
      <a:prstDash val="solid"/>
    </a:ln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v>All pairs</c:v>
          </c:tx>
          <c:spPr>
            <a:ln>
              <a:solidFill>
                <a:schemeClr val="accent1"/>
              </a:solidFill>
            </a:ln>
            <a:effectLst/>
          </c:spPr>
          <c:marker>
            <c:symbol val="circle"/>
            <c:size val="8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Sheet1!$B$2:$B$11</c:f>
              <c:numCache>
                <c:formatCode>General</c:formatCode>
                <c:ptCount val="10"/>
                <c:pt idx="0">
                  <c:v>1</c:v>
                </c:pt>
                <c:pt idx="1">
                  <c:v>7</c:v>
                </c:pt>
                <c:pt idx="2">
                  <c:v>12</c:v>
                </c:pt>
                <c:pt idx="3">
                  <c:v>22</c:v>
                </c:pt>
                <c:pt idx="4">
                  <c:v>36</c:v>
                </c:pt>
                <c:pt idx="5">
                  <c:v>49</c:v>
                </c:pt>
                <c:pt idx="6">
                  <c:v>66</c:v>
                </c:pt>
                <c:pt idx="7">
                  <c:v>86</c:v>
                </c:pt>
                <c:pt idx="8">
                  <c:v>108</c:v>
                </c:pt>
                <c:pt idx="9">
                  <c:v>130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69E-4FBE-891B-31BDA2747589}"/>
            </c:ext>
          </c:extLst>
        </c:ser>
        <c:ser>
          <c:idx val="1"/>
          <c:order val="1"/>
          <c:tx>
            <c:v>All triples</c:v>
          </c:tx>
          <c:spPr>
            <a:ln>
              <a:solidFill>
                <a:schemeClr val="accent2"/>
              </a:solidFill>
              <a:prstDash val="dash"/>
            </a:ln>
          </c:spPr>
          <c:marker>
            <c:symbol val="diamond"/>
            <c:size val="8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Sheet1!$C$2:$C$11</c:f>
              <c:numCache>
                <c:formatCode>General</c:formatCode>
                <c:ptCount val="10"/>
                <c:pt idx="0">
                  <c:v>1</c:v>
                </c:pt>
                <c:pt idx="1">
                  <c:v>13</c:v>
                </c:pt>
                <c:pt idx="2">
                  <c:v>43</c:v>
                </c:pt>
                <c:pt idx="3">
                  <c:v>100</c:v>
                </c:pt>
                <c:pt idx="4">
                  <c:v>186</c:v>
                </c:pt>
                <c:pt idx="5">
                  <c:v>317</c:v>
                </c:pt>
                <c:pt idx="6">
                  <c:v>497</c:v>
                </c:pt>
                <c:pt idx="7">
                  <c:v>736</c:v>
                </c:pt>
                <c:pt idx="8">
                  <c:v>1037</c:v>
                </c:pt>
                <c:pt idx="9">
                  <c:v>1410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69E-4FBE-891B-31BDA2747589}"/>
            </c:ext>
          </c:extLst>
        </c:ser>
        <c:ser>
          <c:idx val="2"/>
          <c:order val="2"/>
          <c:tx>
            <c:v>All quadruples</c:v>
          </c:tx>
          <c:spPr>
            <a:ln>
              <a:solidFill>
                <a:schemeClr val="accent3"/>
              </a:solidFill>
              <a:prstDash val="lgDashDot"/>
            </a:ln>
          </c:spPr>
          <c:marker>
            <c:symbol val="x"/>
            <c:size val="8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xVal>
          <c:yVal>
            <c:numRef>
              <c:f>Sheet1!$D$2:$D$11</c:f>
              <c:numCache>
                <c:formatCode>General</c:formatCode>
                <c:ptCount val="10"/>
                <c:pt idx="0">
                  <c:v>1</c:v>
                </c:pt>
                <c:pt idx="1">
                  <c:v>23</c:v>
                </c:pt>
                <c:pt idx="2">
                  <c:v>100</c:v>
                </c:pt>
                <c:pt idx="3">
                  <c:v>333</c:v>
                </c:pt>
                <c:pt idx="4">
                  <c:v>810</c:v>
                </c:pt>
                <c:pt idx="5">
                  <c:v>1695</c:v>
                </c:pt>
                <c:pt idx="6">
                  <c:v>3089</c:v>
                </c:pt>
                <c:pt idx="7">
                  <c:v>5252</c:v>
                </c:pt>
                <c:pt idx="8">
                  <c:v>8385</c:v>
                </c:pt>
                <c:pt idx="9">
                  <c:v>12743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69E-4FBE-891B-31BDA27475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546415"/>
        <c:axId val="146434831"/>
      </c:scatterChart>
      <c:valAx>
        <c:axId val="146546415"/>
        <c:scaling>
          <c:orientation val="minMax"/>
          <c:max val="1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dirty="0"/>
                  <a:t>Number of values per parameter (in a 5-parameter</a:t>
                </a:r>
                <a:r>
                  <a:rPr lang="en-US" sz="1400" baseline="0" dirty="0"/>
                  <a:t> model</a:t>
                </a:r>
                <a:r>
                  <a:rPr lang="en-US" sz="1400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3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434831"/>
        <c:crosses val="autoZero"/>
        <c:crossBetween val="midCat"/>
        <c:majorUnit val="1"/>
      </c:valAx>
      <c:valAx>
        <c:axId val="146434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Number of tests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546415"/>
        <c:crosses val="autoZero"/>
        <c:crossBetween val="midCat"/>
      </c:valAx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/>
  </c:chart>
  <c:spPr>
    <a:noFill/>
    <a:ln>
      <a:solidFill>
        <a:schemeClr val="accent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67E078-3619-F6E6-12BA-06862341BD43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CA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D6DDA0-0BDF-30D6-E396-6A8E05F7B2E9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CA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EC8535-B10F-BA45-DB37-94A8F543D538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CA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9C2798-8998-7E3F-0F99-5E7C8E4C8794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EE97AA5D-2DA7-4B0B-89E1-C6C951E7B926}" type="slidenum">
              <a:t>‹#›</a:t>
            </a:fld>
            <a:endParaRPr lang="en-CA" sz="1400" b="0" i="0" u="none" strike="noStrike" kern="1200" cap="none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43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39CDFF-D36B-6D45-ACF1-DD873581FF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2F66E53-BEFC-2EC0-7999-052D3E563B4F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39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CA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933B588A-203A-2718-1AF7-5FB70EC6DD0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D3893-91E0-1397-67EC-B1A197E8FA87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997FB4-F67E-91B6-784C-8C71C65EA716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5F13E-5385-B435-6F57-3EB1C583AA0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17A6AE34-E983-4009-9D62-16265A1DA994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5672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CA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  <a:ea typeface="Microsoft YaHei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17A6AE34-E983-4009-9D62-16265A1DA99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6308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C783A-E3C7-3588-800E-8E0D3696B50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5109D0C-376B-47D3-94ED-F00276E00540}" type="slidenum">
              <a:t>10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913371-F3E7-18D6-EC76-00AE8D540D9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692C6F-2E9C-C6F3-CCF9-59AA4EADEF2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0A7291-08A9-E8D9-708D-B7ED94827E5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0EC35FF-C904-4E87-BD11-D0BCD2525857}" type="slidenum">
              <a:t>11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4E53EB-0BF1-65F5-0F17-17A35204798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11EDC2-F7FB-64C3-CA65-D2F0AB10A20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A7D39-072F-0765-BF36-9643D1CF875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8F93A87B-8CCB-4127-98BE-6894350068AE}" type="slidenum">
              <a:t>12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E25C67-C1BA-B821-8C68-7E5520D56CC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720B9E-64A3-97EF-4C72-8BA463F19FF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84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AE0B9-26DC-78AA-780E-3B81041DBBA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CE6EF8D3-C08D-4956-A7D2-8BFEE31393F7}" type="slidenum">
              <a:t>13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D8CAC1-5A12-735A-B996-872684D4D98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E2B8D5-A727-68F5-2BEE-34ACACFED6E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AE0B9-26DC-78AA-780E-3B81041DBBA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CE6EF8D3-C08D-4956-A7D2-8BFEE31393F7}" type="slidenum">
              <a:t>14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D8CAC1-5A12-735A-B996-872684D4D98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E2B8D5-A727-68F5-2BEE-34ACACFED6E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62667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8D9BEC-67E5-7F4F-EC92-F30B5B5039F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08E4BBE-523A-4269-A08F-5889727EC6C7}" type="slidenum">
              <a:t>15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AA0888-794D-919A-7507-057646BBF14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782DA6-F385-3E2A-B4F3-7363AB09F84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61D01-D829-4119-E1DE-E0DAFDD798D7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CFED37E5-1500-4670-A7A7-6551DB263464}" type="slidenum">
              <a:t>16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EFFD27-8DFD-B289-C8A8-E43E511B9DC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C1FA96-72B8-CAFD-FA51-C3CECD6A9F3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C2CA9F-4FF2-B6AB-8165-BE4A4755852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0EE7360C-4CFB-4E0E-A360-BC1E13C64256}" type="slidenum">
              <a:t>17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61197B-5AFD-2E1B-1F0A-F82C859615D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023727-1330-507F-872A-30776D445A9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5838D-30FB-3B4F-06ED-A9335769E0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E3E82E3-B911-4313-9FC8-6560F55BA9DD}" type="slidenum">
              <a:t>2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584461-2D29-3DB6-9962-A934031198E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5B06DE-0453-8022-9281-FD694AA6470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5838D-30FB-3B4F-06ED-A9335769E00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E3E82E3-B911-4313-9FC8-6560F55BA9DD}" type="slidenum">
              <a:t>3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584461-2D29-3DB6-9962-A934031198E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5B06DE-0453-8022-9281-FD694AA6470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3270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BD065B-CB80-CB7C-85F5-1696875F4B1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701F76E-86AD-4529-95BE-F664C7CE7CA5}" type="slidenum">
              <a:t>4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96E602-EF0D-96AA-1504-8EC19A8038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06B9D7-E0DB-A377-FE52-48052E97B56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BD065B-CB80-CB7C-85F5-1696875F4B1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701F76E-86AD-4529-95BE-F664C7CE7CA5}" type="slidenum">
              <a:t>5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96E602-EF0D-96AA-1504-8EC19A8038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06B9D7-E0DB-A377-FE52-48052E97B56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5694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A29941-8682-EFBC-75B4-22362172A34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2975537-44B9-4934-A1A9-558B9AC93BFA}" type="slidenum">
              <a:t>6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C5ED53-7BF5-5B08-745F-AD311498888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7F6730-FCE6-11F4-A3E2-EB716374DBD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25BA1-27A3-CA24-3209-E5A2F1F63BE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9BB3C366-F833-4877-89D3-CCD3CB4A23B6}" type="slidenum">
              <a:t>7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CADC91-3F71-2595-3447-3432FDD992A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EDD94A-DA49-B6C4-E59F-A24BC55E2E8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B536F7-5A32-02C0-2239-001DCEA13ED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42685A39-1743-4126-B4DB-17341388E147}" type="slidenum">
              <a:t>8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8E3036-DCB8-D8C3-3AEB-7F778721BEB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99BF81-DDF6-B98D-47EC-90425ED107D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BD7B7-F7AF-7FB8-47BA-97BBE6143B6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B36AD6CB-5DD0-488E-90B7-227770F24F1E}" type="slidenum">
              <a:t>9</a:t>
            </a:fld>
            <a:endParaRPr lang="en-CA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3CC0AE-B87E-319B-7323-53E141903D2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4013" cy="3771900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FAC373C-CBCF-66EA-B737-8F99E3B714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287DC-621E-EEC3-5C38-C496D979E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1609C6-5ECC-3A66-A8CF-0E706281AB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07374-15D9-E006-D192-9F8C4FEB9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F6EA3-A842-494F-2709-75FD676FA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00C78-693E-8C6D-46EF-79C65CDFF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24CFD93-C80C-4A04-AB69-2E5F5B07D756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4256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1AAF0-7842-41EA-A309-6053D9C60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A9FF65-E711-1D59-CB17-0FFE35B37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15B95-BF73-3E3F-B24B-2F11D7A63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FC78F-FD61-CB44-6BE0-9FFC39E10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4C6C3-97E5-E65C-D059-AC2F6B653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2DD1A2E-0020-4ACF-AC6D-E006329E1A87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5499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FA8098-1311-E377-0231-5E77665F96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25425"/>
            <a:ext cx="2266950" cy="43894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C5352C-5A03-51BC-08D5-133750BB9E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3212" cy="43894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990FE-DE9E-E9FF-F59E-1844C6988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42A75-EDE8-5576-2AC1-38E365A9C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694FF-D2C8-2626-5A65-B8EA61FBB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5BA9B2-07C8-43C0-A79B-D94B962C5279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858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179C0-C342-2006-57D9-A64502AAD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5A054-99F6-FCC5-3801-00FE54909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E3D15-E8AF-9FCD-F8A4-956A53F63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F20AA-E609-9E6B-3CC2-5BD2FA6DA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57B38-1628-B519-04F5-89F9FA0D8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96A889F-10B2-421D-979E-92F6D60D3671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7669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57F63-7D86-730B-F6C0-0354186E0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0DC7D-1C3C-372D-0F6E-5C0F7530C6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A175C-3994-F63B-4959-500F85D80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B953F-EB8F-DE6C-0387-B3095C949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871C5-0D90-B1F6-65D6-8F6030E1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4C0D41C-ADFA-427E-9CB7-DDE34010E350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7842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1630-3B50-5402-6A0F-E98CB5CF3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95D3E-CDA7-39D5-F08D-978BC7FFD6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7150"/>
            <a:ext cx="4459287" cy="3287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39429-07CC-1AD5-2DA1-F0880BD4D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327150"/>
            <a:ext cx="4460875" cy="3287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20213-0FD2-9263-F3A2-51806DA24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2F1FF4-397E-4269-04A7-ADA5644A0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94E2CC-20A0-9083-18B2-42224D447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2B53843-0541-4623-A0CB-0DECEC204AEB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7331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23259-5ACF-1F3B-58FC-5733C2367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E9AA0-2FE5-65B4-62E5-13540E947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C23A0-E9D3-FF60-5E1D-E20CE18F0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EB3BA-BB0C-2521-B396-A6859B432C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66DE08-7558-4528-3D59-81E1CCD688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D927E0-C4F1-FE57-977D-66C95280A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5DEFC8-AF19-0C2F-DFAB-55F60B822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43CC0A-D509-31D9-CBB5-EBF8C71A6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D4ADCB-FAFB-4B62-8650-000A261A0770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3619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86FDC-64E2-3E15-A4A1-35826B1D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247577-ADDE-9238-012C-E4183B6ED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4296F3-0183-A8E6-E5B2-35B806ED7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547907-D355-03D7-7596-C8A07194A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BB0FBC-88CB-4093-942E-0EEBEF9A105D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384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C36B02-E068-2C0E-9D50-6C91BB83A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AEC003-C51A-7DC5-E212-753E4D9E8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28931-CFA8-0B4F-D27D-33A096A74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B5BAE0C-745A-413E-9EC2-32D50CC7ED25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682453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A3C10-72A8-5C8D-55E4-AA493DA35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95F7D-A6B8-1B40-A233-40AEF3C94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338F41-83E3-5DE0-A8FF-B6E6EE6E2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5B4E42-95CC-2109-AAF2-D8111DBD7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A12C2D-D00A-B392-A218-1B72845A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9FC60-2DB8-AD07-5A7B-EF1F7DFD7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7C2790F-69DA-4317-A0A2-A80FAF188EA8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2839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EFB6C-E6FF-F5DE-C818-3AAE0C178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E04302-6F66-CE2C-5DF6-B427AC8E21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E14FBB-39BB-C657-079D-B254F76E6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92876-1E0F-E941-67B9-2A343D19D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5987D-B025-BBE1-FC76-767FD830A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54EE7-AF37-5625-3449-D1227F0FA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019D693-6271-4C91-B0C5-F06C0D51B346}" type="slidenum"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251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BCE3DE-52DE-79FA-E6A9-D753D197B7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148EF-71B6-7636-1D9E-8B32E2EE38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326600"/>
            <a:ext cx="9071640" cy="32882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C8D62-D011-CEA5-A499-B491540D5BEF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999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C878A-0F88-2F26-5DFA-382065317929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3F564-F977-512A-73AE-0512FEB71D9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CA" sz="1400" kern="1200">
                <a:latin typeface="Liberation Serif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5F6743F2-3DA3-4358-9A2C-6690BEB22670}" type="slidenum"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hangingPunct="0">
        <a:tabLst/>
        <a:defRPr lang="en-CA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  <a:ea typeface="Microsoft YaHei" pitchFamily="2"/>
        </a:defRPr>
      </a:lvl1pPr>
    </p:titleStyle>
    <p:bodyStyle>
      <a:lvl1pPr rtl="0" hangingPunct="0">
        <a:spcBef>
          <a:spcPts val="1417"/>
        </a:spcBef>
        <a:spcAft>
          <a:spcPts val="0"/>
        </a:spcAft>
        <a:tabLst/>
        <a:defRPr lang="en-CA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  <a:ea typeface="Microsoft YaHei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daniel.john.tripp@gmail.com" TargetMode="External"/><Relationship Id="rId2" Type="http://schemas.openxmlformats.org/officeDocument/2006/relationships/hyperlink" Target="https://linkedin.com/in/dan-tripp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an-tripp-siteimprove.github.io/accessu-2023-all-pairs-testing" TargetMode="External"/><Relationship Id="rId4" Type="http://schemas.openxmlformats.org/officeDocument/2006/relationships/hyperlink" Target="mailto:dtr@siteimprove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18AF934-6F91-8636-2494-E4A1E1957A2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996676" y="1958112"/>
            <a:ext cx="4087273" cy="1754326"/>
          </a:xfrm>
          <a:prstGeom prst="rect">
            <a:avLst/>
          </a:prstGeom>
          <a:solidFill>
            <a:schemeClr val="bg1"/>
          </a:solidFill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All-Pairs Testing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taught by: Dan Tripp </a:t>
            </a:r>
          </a:p>
        </p:txBody>
      </p:sp>
    </p:spTree>
    <p:extLst>
      <p:ext uri="{BB962C8B-B14F-4D97-AF65-F5344CB8AC3E}">
        <p14:creationId xmlns:p14="http://schemas.microsoft.com/office/powerpoint/2010/main" val="596907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AF7697-8210-4E41-3ADE-BFF841C2CB2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22022" y="-1582"/>
            <a:ext cx="4836580" cy="40011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All-pairs – tool-generated (slide 2 of 2)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A7BEFE-0DBA-E96A-98EE-F70783C7B674}"/>
              </a:ext>
            </a:extLst>
          </p:cNvPr>
          <p:cNvSpPr txBox="1"/>
          <p:nvPr/>
        </p:nvSpPr>
        <p:spPr>
          <a:xfrm>
            <a:off x="710195" y="346631"/>
            <a:ext cx="410508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400" dirty="0">
                <a:latin typeface="Consolas" panose="020B0609020204030204" pitchFamily="49" charset="0"/>
              </a:rPr>
              <a:t>NUM_COLUMNS: 1, 2, 4</a:t>
            </a:r>
          </a:p>
          <a:p>
            <a:r>
              <a:rPr lang="en-CA" sz="1400" dirty="0">
                <a:latin typeface="Consolas" panose="020B0609020204030204" pitchFamily="49" charset="0"/>
              </a:rPr>
              <a:t>BLOG_CMS: </a:t>
            </a:r>
            <a:r>
              <a:rPr lang="en-CA" sz="1400" dirty="0" err="1">
                <a:latin typeface="Consolas" panose="020B0609020204030204" pitchFamily="49" charset="0"/>
              </a:rPr>
              <a:t>drupal</a:t>
            </a:r>
            <a:r>
              <a:rPr lang="en-CA" sz="1400" dirty="0">
                <a:latin typeface="Consolas" panose="020B0609020204030204" pitchFamily="49" charset="0"/>
              </a:rPr>
              <a:t>, </a:t>
            </a:r>
            <a:r>
              <a:rPr lang="en-CA" sz="1400" dirty="0" err="1">
                <a:latin typeface="Consolas" panose="020B0609020204030204" pitchFamily="49" charset="0"/>
              </a:rPr>
              <a:t>wordpress</a:t>
            </a:r>
            <a:r>
              <a:rPr lang="en-CA" sz="1400" dirty="0">
                <a:latin typeface="Consolas" panose="020B0609020204030204" pitchFamily="49" charset="0"/>
              </a:rPr>
              <a:t>, </a:t>
            </a:r>
            <a:r>
              <a:rPr lang="en-CA" sz="1400" dirty="0" err="1">
                <a:latin typeface="Consolas" panose="020B0609020204030204" pitchFamily="49" charset="0"/>
              </a:rPr>
              <a:t>joomla</a:t>
            </a:r>
            <a:endParaRPr lang="en-CA" sz="1400" dirty="0">
              <a:latin typeface="Consolas" panose="020B0609020204030204" pitchFamily="49" charset="0"/>
            </a:endParaRPr>
          </a:p>
          <a:p>
            <a:r>
              <a:rPr lang="en-CA" sz="1400" dirty="0">
                <a:latin typeface="Consolas" panose="020B0609020204030204" pitchFamily="49" charset="0"/>
              </a:rPr>
              <a:t>BLOG_NUM_COMMENTS: 0, 1, 2, 10</a:t>
            </a:r>
          </a:p>
          <a:p>
            <a:r>
              <a:rPr lang="en-CA" sz="1400" dirty="0">
                <a:latin typeface="Consolas" panose="020B0609020204030204" pitchFamily="49" charset="0"/>
              </a:rPr>
              <a:t>BROWSER: </a:t>
            </a:r>
            <a:r>
              <a:rPr lang="en-CA" sz="1400" dirty="0" err="1">
                <a:latin typeface="Consolas" panose="020B0609020204030204" pitchFamily="49" charset="0"/>
              </a:rPr>
              <a:t>firefox</a:t>
            </a:r>
            <a:r>
              <a:rPr lang="en-CA" sz="1400" dirty="0">
                <a:latin typeface="Consolas" panose="020B0609020204030204" pitchFamily="49" charset="0"/>
              </a:rPr>
              <a:t>, chrome, edge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826B46-CDBD-C0BA-D214-34F39C02A458}"/>
              </a:ext>
            </a:extLst>
          </p:cNvPr>
          <p:cNvSpPr txBox="1"/>
          <p:nvPr/>
        </p:nvSpPr>
        <p:spPr>
          <a:xfrm>
            <a:off x="5186249" y="346631"/>
            <a:ext cx="45673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400" dirty="0">
                <a:latin typeface="Consolas" panose="020B0609020204030204" pitchFamily="49" charset="0"/>
              </a:rPr>
              <a:t>LAYOUT: desktop, mobile</a:t>
            </a:r>
          </a:p>
          <a:p>
            <a:r>
              <a:rPr lang="en-CA" sz="1400" dirty="0">
                <a:latin typeface="Consolas" panose="020B0609020204030204" pitchFamily="49" charset="0"/>
              </a:rPr>
              <a:t>PALETTE: </a:t>
            </a:r>
            <a:r>
              <a:rPr lang="en-CA" sz="1400" dirty="0" err="1">
                <a:latin typeface="Consolas" panose="020B0609020204030204" pitchFamily="49" charset="0"/>
              </a:rPr>
              <a:t>forced_palette</a:t>
            </a:r>
            <a:r>
              <a:rPr lang="en-CA" sz="1400" dirty="0">
                <a:latin typeface="Consolas" panose="020B0609020204030204" pitchFamily="49" charset="0"/>
              </a:rPr>
              <a:t>, </a:t>
            </a:r>
            <a:r>
              <a:rPr lang="en-CA" sz="1400" dirty="0" err="1">
                <a:latin typeface="Consolas" panose="020B0609020204030204" pitchFamily="49" charset="0"/>
              </a:rPr>
              <a:t>normal_colors</a:t>
            </a:r>
            <a:endParaRPr lang="en-CA" sz="1400" dirty="0">
              <a:latin typeface="Consolas" panose="020B0609020204030204" pitchFamily="49" charset="0"/>
            </a:endParaRPr>
          </a:p>
          <a:p>
            <a:r>
              <a:rPr lang="en-CA" sz="1400" dirty="0">
                <a:latin typeface="Consolas" panose="020B0609020204030204" pitchFamily="49" charset="0"/>
              </a:rPr>
              <a:t>OS: windows, </a:t>
            </a:r>
            <a:r>
              <a:rPr lang="en-CA" sz="1400" dirty="0" err="1">
                <a:latin typeface="Consolas" panose="020B0609020204030204" pitchFamily="49" charset="0"/>
              </a:rPr>
              <a:t>macos</a:t>
            </a:r>
            <a:r>
              <a:rPr lang="en-CA" sz="1400" dirty="0">
                <a:latin typeface="Consolas" panose="020B0609020204030204" pitchFamily="49" charset="0"/>
              </a:rPr>
              <a:t>, </a:t>
            </a:r>
            <a:r>
              <a:rPr lang="en-CA" sz="1400" dirty="0" err="1">
                <a:latin typeface="Consolas" panose="020B0609020204030204" pitchFamily="49" charset="0"/>
              </a:rPr>
              <a:t>linux</a:t>
            </a:r>
            <a:endParaRPr lang="en-CA" sz="1400" dirty="0">
              <a:latin typeface="Consolas" panose="020B0609020204030204" pitchFamily="49" charset="0"/>
            </a:endParaRPr>
          </a:p>
          <a:p>
            <a:r>
              <a:rPr lang="en-CA" sz="1400" dirty="0">
                <a:latin typeface="Consolas" panose="020B0609020204030204" pitchFamily="49" charset="0"/>
              </a:rPr>
              <a:t>VIEWPORT_WIDTH: 1280, 640, 320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0CFF2B-444B-79A8-3BFA-C000ED5A9290}"/>
              </a:ext>
            </a:extLst>
          </p:cNvPr>
          <p:cNvSpPr txBox="1"/>
          <p:nvPr/>
        </p:nvSpPr>
        <p:spPr>
          <a:xfrm>
            <a:off x="1" y="1300738"/>
            <a:ext cx="10080624" cy="39759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NUM_COLUMNS  BLOG_CMS   BLOG_NUM_COMMENTS  BROWSER  LAYOUT   PALETTE         OS       VIEWPORT_WIDTH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1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0      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mobile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windows  640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1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2      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1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2                  edge   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1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10     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mobile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640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1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0                  edge   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windows  320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1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1                  chrome 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640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1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1                  edge     mobile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2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2                  chrome 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windows  640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2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10                 edge     mobile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320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2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0                  chrome   mobile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2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                  chrome 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windows  320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2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0      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mobile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320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2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2                  edge   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640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4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0                  chrome 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forced_palette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1280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4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drupal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1      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macos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640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4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joomla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 2                  edge     mobile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linux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 320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4          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wordpress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10                 chrome   desktop  </a:t>
            </a:r>
            <a:r>
              <a:rPr lang="en-CA" sz="1400" b="0" i="0" u="none" strike="noStrike" kern="1200" cap="none" dirty="0" err="1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normal_colors</a:t>
            </a:r>
            <a:r>
              <a:rPr lang="en-CA" sz="1400" b="0" i="0" u="none" strike="noStrike" kern="1200" cap="none" dirty="0">
                <a:ln>
                  <a:noFill/>
                </a:ln>
                <a:latin typeface="Consolas" pitchFamily="49"/>
                <a:ea typeface="Source Code Pro" pitchFamily="49"/>
                <a:cs typeface="Source Code Pro" pitchFamily="49"/>
              </a:rPr>
              <a:t>   windows  1280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400" b="0" i="0" u="none" strike="noStrike" kern="1200" cap="none" dirty="0">
              <a:ln>
                <a:noFill/>
              </a:ln>
              <a:latin typeface="Consolas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4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FC2D42C-A50C-F86D-FA3B-4BB71F745C8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202837" y="43495"/>
            <a:ext cx="5674951" cy="49244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Increasing number of parameters</a:t>
            </a:r>
            <a:endParaRPr kumimoji="0" lang="en-CA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7" name="Chart 6" descr="Graph showing x-axis: &quot;number of parameters&quot; and y-axis: &quot;number of tests&quot;. Graph goes up and to the right, roughly logarithmically (that is: goes flat / levels off).   All data in this graph is also in the table on this slide. ">
            <a:extLst>
              <a:ext uri="{FF2B5EF4-FFF2-40B4-BE49-F238E27FC236}">
                <a16:creationId xmlns:a16="http://schemas.microsoft.com/office/drawing/2014/main" id="{49DAFCD7-FEBF-9CE9-08A6-28DEF55636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308514"/>
              </p:ext>
            </p:extLst>
          </p:nvPr>
        </p:nvGraphicFramePr>
        <p:xfrm>
          <a:off x="81566" y="535938"/>
          <a:ext cx="6949080" cy="4209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13F5BD-41A9-8146-B390-E734939576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752383"/>
              </p:ext>
            </p:extLst>
          </p:nvPr>
        </p:nvGraphicFramePr>
        <p:xfrm>
          <a:off x="7513560" y="692252"/>
          <a:ext cx="2167560" cy="3870960"/>
        </p:xfrm>
        <a:graphic>
          <a:graphicData uri="http://schemas.openxmlformats.org/drawingml/2006/table">
            <a:tbl>
              <a:tblPr firstRow="1" bandRow="1">
                <a:tableStyleId>{43523FB4-5120-4364-81E7-A3E9F0466E51}</a:tableStyleId>
              </a:tblPr>
              <a:tblGrid>
                <a:gridCol w="1166040">
                  <a:extLst>
                    <a:ext uri="{9D8B030D-6E8A-4147-A177-3AD203B41FA5}">
                      <a16:colId xmlns:a16="http://schemas.microsoft.com/office/drawing/2014/main" val="2924832363"/>
                    </a:ext>
                  </a:extLst>
                </a:gridCol>
                <a:gridCol w="1001520">
                  <a:extLst>
                    <a:ext uri="{9D8B030D-6E8A-4147-A177-3AD203B41FA5}">
                      <a16:colId xmlns:a16="http://schemas.microsoft.com/office/drawing/2014/main" val="3768868033"/>
                    </a:ext>
                  </a:extLst>
                </a:gridCol>
              </a:tblGrid>
              <a:tr h="3420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 b="1"/>
                      </a:pPr>
                      <a:r>
                        <a:rPr lang="en-CA" sz="140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Number of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 b="1"/>
                      </a:pPr>
                      <a:r>
                        <a:rPr lang="en-CA" sz="1400" b="1" i="0" u="none" strike="noStrike" kern="1200" cap="none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Number of tests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837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8829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87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8770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79815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920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3826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6672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9231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286225"/>
                  </a:ext>
                </a:extLst>
              </a:tr>
              <a:tr h="14859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854775"/>
                  </a:ext>
                </a:extLst>
              </a:tr>
              <a:tr h="14859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300"/>
                      </a:pPr>
                      <a:r>
                        <a:rPr lang="en-CA" sz="140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65746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5CD7275-4181-69B6-C5DD-50113B2D0666}"/>
              </a:ext>
            </a:extLst>
          </p:cNvPr>
          <p:cNvSpPr txBox="1"/>
          <p:nvPr/>
        </p:nvSpPr>
        <p:spPr>
          <a:xfrm>
            <a:off x="81566" y="4807771"/>
            <a:ext cx="6689349" cy="32684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60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Source: https://math.nist.gov/coveringarrays/ipof/tables/table.2.4.html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E27AF04-4E8D-8489-BFFD-A637E7E4735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284316" y="0"/>
            <a:ext cx="7031092" cy="49244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Increasing number of values per parameter</a:t>
            </a:r>
            <a:endParaRPr kumimoji="0" lang="en-CA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10" name="Chart 9" descr="Graph showing x-axis: &quot;number of values per parameter (in a 5-parameter model)&quot; and y-axis: &quot;number of tests&quot;.  3 series are shown.  All series grow exponentially.  All data in this graph is also in the table on this slide. ">
            <a:extLst>
              <a:ext uri="{FF2B5EF4-FFF2-40B4-BE49-F238E27FC236}">
                <a16:creationId xmlns:a16="http://schemas.microsoft.com/office/drawing/2014/main" id="{892B7B3C-180F-4AD4-2844-469164DC67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5810124"/>
              </p:ext>
            </p:extLst>
          </p:nvPr>
        </p:nvGraphicFramePr>
        <p:xfrm>
          <a:off x="0" y="574793"/>
          <a:ext cx="6248400" cy="384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BFC7148-A3F6-ADC9-D05D-45A112ECDD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4141163"/>
              </p:ext>
            </p:extLst>
          </p:nvPr>
        </p:nvGraphicFramePr>
        <p:xfrm>
          <a:off x="6347772" y="574792"/>
          <a:ext cx="3589571" cy="3848103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982221">
                  <a:extLst>
                    <a:ext uri="{9D8B030D-6E8A-4147-A177-3AD203B41FA5}">
                      <a16:colId xmlns:a16="http://schemas.microsoft.com/office/drawing/2014/main" val="250600950"/>
                    </a:ext>
                  </a:extLst>
                </a:gridCol>
                <a:gridCol w="785777">
                  <a:extLst>
                    <a:ext uri="{9D8B030D-6E8A-4147-A177-3AD203B41FA5}">
                      <a16:colId xmlns:a16="http://schemas.microsoft.com/office/drawing/2014/main" val="2068853160"/>
                    </a:ext>
                  </a:extLst>
                </a:gridCol>
                <a:gridCol w="803635">
                  <a:extLst>
                    <a:ext uri="{9D8B030D-6E8A-4147-A177-3AD203B41FA5}">
                      <a16:colId xmlns:a16="http://schemas.microsoft.com/office/drawing/2014/main" val="1928929573"/>
                    </a:ext>
                  </a:extLst>
                </a:gridCol>
                <a:gridCol w="1017938">
                  <a:extLst>
                    <a:ext uri="{9D8B030D-6E8A-4147-A177-3AD203B41FA5}">
                      <a16:colId xmlns:a16="http://schemas.microsoft.com/office/drawing/2014/main" val="868521677"/>
                    </a:ext>
                  </a:extLst>
                </a:gridCol>
              </a:tblGrid>
              <a:tr h="958013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Number of values per parameter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Number of tests for all pairs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Number of tests for all triplets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b="1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Number of tests for all quadruples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/>
                </a:tc>
                <a:extLst>
                  <a:ext uri="{0D108BD9-81ED-4DB2-BD59-A6C34878D82A}">
                    <a16:rowId xmlns:a16="http://schemas.microsoft.com/office/drawing/2014/main" val="3130724673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66300262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2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7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13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23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56505510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12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43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5065472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4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22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333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31844408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5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36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186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810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49021296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6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49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317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1695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23463539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7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66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497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3089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36345635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8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86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736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5252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91268102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9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108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1037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8385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32752637"/>
                  </a:ext>
                </a:extLst>
              </a:tr>
              <a:tr h="289009"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130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1410</a:t>
                      </a:r>
                      <a:endParaRPr lang="en-CA" sz="1400" b="0" i="0" u="none" strike="noStrike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A" sz="1400" u="none" strike="noStrike" dirty="0">
                          <a:effectLst/>
                          <a:latin typeface="Liberation Sans" panose="020B0604020202020204" pitchFamily="34" charset="0"/>
                          <a:ea typeface="Liberation Sans" panose="020B0604020202020204" pitchFamily="34" charset="0"/>
                          <a:cs typeface="Liberation Sans" panose="020B0604020202020204" pitchFamily="34" charset="0"/>
                        </a:rPr>
                        <a:t>12743</a:t>
                      </a:r>
                      <a:endParaRPr lang="en-CA" sz="1400" b="0" i="0" u="none" strike="noStrike" dirty="0">
                        <a:solidFill>
                          <a:srgbClr val="000000"/>
                        </a:solidFill>
                        <a:effectLst/>
                        <a:latin typeface="Liberation Sans" panose="020B0604020202020204" pitchFamily="34" charset="0"/>
                        <a:ea typeface="Liberation Sans" panose="020B0604020202020204" pitchFamily="34" charset="0"/>
                        <a:cs typeface="Liberation Sans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8513994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E140973-3B9D-572D-1DEC-EB8440485D98}"/>
              </a:ext>
            </a:extLst>
          </p:cNvPr>
          <p:cNvSpPr txBox="1"/>
          <p:nvPr/>
        </p:nvSpPr>
        <p:spPr>
          <a:xfrm>
            <a:off x="143283" y="4536995"/>
            <a:ext cx="2179002" cy="356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80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Source: Dan Tripp</a:t>
            </a:r>
          </a:p>
        </p:txBody>
      </p:sp>
    </p:spTree>
    <p:extLst>
      <p:ext uri="{BB962C8B-B14F-4D97-AF65-F5344CB8AC3E}">
        <p14:creationId xmlns:p14="http://schemas.microsoft.com/office/powerpoint/2010/main" val="4288802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DF677A-057B-7ADA-1603-91F5CC3FB64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39518" y="98834"/>
            <a:ext cx="5801588" cy="36933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Infeasible combinations – the problem (slide 1 of 2)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4188E8-17E1-6361-F1D8-917F11980670}"/>
              </a:ext>
            </a:extLst>
          </p:cNvPr>
          <p:cNvSpPr txBox="1"/>
          <p:nvPr/>
        </p:nvSpPr>
        <p:spPr>
          <a:xfrm>
            <a:off x="140970" y="468166"/>
            <a:ext cx="5824401" cy="432258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OS: android, windows,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BROWSER: safari, edge,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OS       BROWSER           LAYOUT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safari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edge  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safari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safari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mobile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DF677A-057B-7ADA-1603-91F5CC3FB64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139518" y="98834"/>
            <a:ext cx="5801588" cy="36933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Infeasible combinations – the problem (slide 2 of 2)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4188E8-17E1-6361-F1D8-917F11980670}"/>
              </a:ext>
            </a:extLst>
          </p:cNvPr>
          <p:cNvSpPr txBox="1"/>
          <p:nvPr/>
        </p:nvSpPr>
        <p:spPr>
          <a:xfrm>
            <a:off x="140970" y="468166"/>
            <a:ext cx="5824401" cy="432258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OS: android, windows,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BROWSER: safari, edge,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OS       BROWSER           LAYOUT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safari            mobile    SKIP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edge  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safari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desktop   SKIP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safari            mobile    SKIP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dirty="0" err="1"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dirty="0">
                <a:latin typeface="Source Code Pro" pitchFamily="49"/>
                <a:ea typeface="Source Code Pro" pitchFamily="49"/>
                <a:cs typeface="Source Code Pro" pitchFamily="49"/>
              </a:rPr>
              <a:t>  mobile    SKIP</a:t>
            </a:r>
          </a:p>
        </p:txBody>
      </p:sp>
    </p:spTree>
    <p:extLst>
      <p:ext uri="{BB962C8B-B14F-4D97-AF65-F5344CB8AC3E}">
        <p14:creationId xmlns:p14="http://schemas.microsoft.com/office/powerpoint/2010/main" val="3080190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DDEF427-DB61-9969-4546-C9F87E48F95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620419" y="63638"/>
            <a:ext cx="4378122" cy="369332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Infeasible combinations – the solution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2B5F8D-6836-5722-5871-443611AE4FA8}"/>
              </a:ext>
            </a:extLst>
          </p:cNvPr>
          <p:cNvSpPr txBox="1"/>
          <p:nvPr/>
        </p:nvSpPr>
        <p:spPr>
          <a:xfrm>
            <a:off x="99196" y="432970"/>
            <a:ext cx="9792290" cy="506068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OS: android, windows,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BROWSER: safari, edge,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# New: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if [BROWSER] = "</a:t>
            </a:r>
            <a:r>
              <a:rPr lang="en-CA" sz="150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" then [OS] = "android";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if [BROWSER] = "safari" then [OS] = "</a:t>
            </a:r>
            <a:r>
              <a:rPr lang="en-CA" sz="150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";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500" dirty="0">
              <a:latin typeface="Source Code Pro" pitchFamily="49"/>
              <a:ea typeface="Source Code Pro" pitchFamily="49"/>
              <a:cs typeface="Source Code Pro" pitchFamily="49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OS       BROWSER           LAYOUT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android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android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samsung_internet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edge  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safari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ios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safari 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windows  edge            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windows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itchFamily="49"/>
                <a:ea typeface="Source Code Pro" pitchFamily="49"/>
                <a:cs typeface="Source Code Pro" pitchFamily="49"/>
              </a:rPr>
              <a:t>         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000">
                <a:latin typeface="Source Code Pro" pitchFamily="49"/>
                <a:ea typeface="Source Code Pro" pitchFamily="49"/>
                <a:cs typeface="Source Code Pro" pitchFamily="49"/>
              </a:defRPr>
            </a:pPr>
            <a:endParaRPr lang="en-CA" sz="1500" b="0" i="0" u="none" strike="noStrike" kern="1200" cap="none" dirty="0">
              <a:ln>
                <a:noFill/>
              </a:ln>
              <a:latin typeface="Source Code Pro" pitchFamily="49"/>
              <a:ea typeface="Source Code Pro" pitchFamily="49"/>
              <a:cs typeface="Source Code Pro" pitchFamily="49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1C6383-13CA-594A-027F-8F500DE01E6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563019" y="87085"/>
            <a:ext cx="4953600" cy="40011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Ineffectual combinations – the problem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2F3439-F927-7239-72F2-C831BFE1ABEB}"/>
              </a:ext>
            </a:extLst>
          </p:cNvPr>
          <p:cNvSpPr txBox="1"/>
          <p:nvPr/>
        </p:nvSpPr>
        <p:spPr>
          <a:xfrm>
            <a:off x="103859" y="487195"/>
            <a:ext cx="9871919" cy="448539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NUM_SEARCH_RESULTS: 0, 1, 2, 999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BROWSER: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, chrome, safari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PALETTE: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endParaRPr lang="en-CA" sz="1500" dirty="0"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NUM_SEARCH_RESULTS  BROWSER  LAYOUT   PALETTE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0                   chrome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0             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0                   safari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1                   chrome 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1             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1                   safari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2                   chrome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2             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2                   safari 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999                 chrome 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999           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999                 safari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C81CA8-B5C7-FA72-DD0B-1068D4EF4C0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570725" y="0"/>
            <a:ext cx="4939173" cy="40011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Ineffectual combinations – the solution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514B46-4DF7-708E-E8C4-F78CBB36A554}"/>
              </a:ext>
            </a:extLst>
          </p:cNvPr>
          <p:cNvSpPr txBox="1"/>
          <p:nvPr/>
        </p:nvSpPr>
        <p:spPr>
          <a:xfrm>
            <a:off x="65818" y="334794"/>
            <a:ext cx="9674720" cy="445492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NUM_SEARCH_RESULTS: ~0, 1, 2, 999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  # ^^ New: the "~" before the "0"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BROWSER: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, chrome, safari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PALETTE: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,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endParaRPr lang="en-CA" sz="1500" dirty="0"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NUM_SEARCH_RESULTS  BROWSER  LAYOUT   PALETTE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~0                  chrome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~0            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~0                  safari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1                   chrome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1             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1                   safari 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2                   chrome 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2             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2                   safari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999                 chrome   mobile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999               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firefox</a:t>
            </a: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forced_palette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r>
              <a:rPr lang="en-CA" sz="1500" b="0" i="0" u="none" strike="noStrike" kern="1200" cap="none" dirty="0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999                 safari   desktop  </a:t>
            </a:r>
            <a:r>
              <a:rPr lang="en-CA" sz="1500" b="0" i="0" u="none" strike="noStrike" kern="1200" cap="none" dirty="0" err="1">
                <a:ln>
                  <a:noFill/>
                </a:ln>
                <a:latin typeface="Source Code Pro" panose="020B0509030403020204" pitchFamily="49" charset="0"/>
                <a:ea typeface="Source Code Pro" panose="020B0509030403020204" pitchFamily="49" charset="0"/>
                <a:cs typeface="Lucida Sans" pitchFamily="2"/>
              </a:rPr>
              <a:t>normal_colors</a:t>
            </a: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>
                <a:latin typeface="Consolas" pitchFamily="49"/>
              </a:defRPr>
            </a:pPr>
            <a:endParaRPr lang="en-CA" sz="1500" b="0" i="0" u="none" strike="noStrike" kern="1200" cap="none" dirty="0">
              <a:ln>
                <a:noFill/>
              </a:ln>
              <a:latin typeface="Source Code Pro" panose="020B0509030403020204" pitchFamily="49" charset="0"/>
              <a:ea typeface="Source Code Pro" panose="020B0509030403020204" pitchFamily="49" charset="0"/>
              <a:cs typeface="Lucida Sans" pitchFamily="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A7B1-F37C-FB41-2013-5B405A892AD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4312164" y="527369"/>
            <a:ext cx="1456296" cy="46166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Follow-up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82A3E0-80AC-21BB-E516-30FBBC67BF06}"/>
              </a:ext>
            </a:extLst>
          </p:cNvPr>
          <p:cNvSpPr txBox="1"/>
          <p:nvPr/>
        </p:nvSpPr>
        <p:spPr>
          <a:xfrm>
            <a:off x="1678398" y="1510018"/>
            <a:ext cx="672382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hlinkClick r:id="rId2"/>
              </a:rPr>
              <a:t>https://linkedin.com/in/dan-tripp</a:t>
            </a:r>
            <a:endParaRPr lang="en-CA" dirty="0"/>
          </a:p>
          <a:p>
            <a:endParaRPr lang="en-CA" dirty="0"/>
          </a:p>
          <a:p>
            <a:r>
              <a:rPr lang="en-CA" dirty="0">
                <a:hlinkClick r:id="rId3"/>
              </a:rPr>
              <a:t>daniel.john.tripp@gmail.com</a:t>
            </a:r>
            <a:r>
              <a:rPr lang="en-CA" dirty="0"/>
              <a:t> / </a:t>
            </a:r>
            <a:r>
              <a:rPr lang="en-CA" dirty="0">
                <a:hlinkClick r:id="rId4"/>
              </a:rPr>
              <a:t>dtr@siteimprove.com</a:t>
            </a:r>
            <a:endParaRPr lang="en-CA" dirty="0"/>
          </a:p>
          <a:p>
            <a:endParaRPr lang="en-CA" dirty="0"/>
          </a:p>
          <a:p>
            <a:r>
              <a:rPr lang="en-CA" dirty="0">
                <a:hlinkClick r:id="rId5"/>
              </a:rPr>
              <a:t>https://dan-tripp-siteimprove.github.io/accessu-2023-all-pairs-testing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63422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F0ADA5-BC11-838D-B682-63D4F93AD5B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701370" y="88238"/>
            <a:ext cx="4557658" cy="52322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The Problem (slide 1 of 2)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E8D40468-A499-2C6E-139F-01EB12DDA5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391263"/>
              </p:ext>
            </p:extLst>
          </p:nvPr>
        </p:nvGraphicFramePr>
        <p:xfrm>
          <a:off x="267517" y="1100280"/>
          <a:ext cx="9425364" cy="34699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4769">
                  <a:extLst>
                    <a:ext uri="{9D8B030D-6E8A-4147-A177-3AD203B41FA5}">
                      <a16:colId xmlns:a16="http://schemas.microsoft.com/office/drawing/2014/main" val="3575384645"/>
                    </a:ext>
                  </a:extLst>
                </a:gridCol>
                <a:gridCol w="2958807">
                  <a:extLst>
                    <a:ext uri="{9D8B030D-6E8A-4147-A177-3AD203B41FA5}">
                      <a16:colId xmlns:a16="http://schemas.microsoft.com/office/drawing/2014/main" val="2901885825"/>
                    </a:ext>
                  </a:extLst>
                </a:gridCol>
                <a:gridCol w="3141788">
                  <a:extLst>
                    <a:ext uri="{9D8B030D-6E8A-4147-A177-3AD203B41FA5}">
                      <a16:colId xmlns:a16="http://schemas.microsoft.com/office/drawing/2014/main" val="1023763168"/>
                    </a:ext>
                  </a:extLst>
                </a:gridCol>
              </a:tblGrid>
              <a:tr h="349828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Number of tests (cumulative)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3603575"/>
                  </a:ext>
                </a:extLst>
              </a:tr>
              <a:tr h="349828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Number of columns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1, 2, 4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505546"/>
                  </a:ext>
                </a:extLst>
              </a:tr>
              <a:tr h="349828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Blog CMS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Drupal, </a:t>
                      </a:r>
                      <a:r>
                        <a:rPr lang="en-CA" dirty="0" err="1">
                          <a:latin typeface="+mn-lt"/>
                        </a:rPr>
                        <a:t>Wordpress</a:t>
                      </a:r>
                      <a:r>
                        <a:rPr lang="en-CA" dirty="0">
                          <a:latin typeface="+mn-lt"/>
                        </a:rPr>
                        <a:t>, Joomla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>
                          <a:latin typeface="+mn-lt"/>
                        </a:rPr>
                        <a:t>3*3 = 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220195"/>
                  </a:ext>
                </a:extLst>
              </a:tr>
              <a:tr h="349828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Blog post - number of comments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0, 1, 2, 10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3*3*4 = 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913992"/>
                  </a:ext>
                </a:extLst>
              </a:tr>
              <a:tr h="349828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Browser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Chrome, Firefox, Edge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3*3*4*3 = 108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035188"/>
                  </a:ext>
                </a:extLst>
              </a:tr>
              <a:tr h="349828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Layout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Desktop, Mobile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3*3*4*3*2 = 216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780113"/>
                  </a:ext>
                </a:extLst>
              </a:tr>
              <a:tr h="3498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>
                          <a:latin typeface="+mn-lt"/>
                        </a:rPr>
                        <a:t>Operating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Windows, macOS, Ubuntu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3*3*4*3*2*3 = 648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750915"/>
                  </a:ext>
                </a:extLst>
              </a:tr>
              <a:tr h="349828"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High Contrast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On, Off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>
                          <a:latin typeface="+mn-lt"/>
                        </a:rPr>
                        <a:t>3*3*4*3*2*3*2 = 1296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321086"/>
                  </a:ext>
                </a:extLst>
              </a:tr>
              <a:tr h="543909">
                <a:tc>
                  <a:txBody>
                    <a:bodyPr/>
                    <a:lstStyle/>
                    <a:p>
                      <a:r>
                        <a:rPr lang="en-CA" u="none" dirty="0">
                          <a:latin typeface="+mn-lt"/>
                        </a:rPr>
                        <a:t>Viewport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latin typeface="+mn-lt"/>
                        </a:rPr>
                        <a:t>1280, 640, 320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dirty="0">
                          <a:latin typeface="+mn-lt"/>
                        </a:rPr>
                        <a:t>3*3*4*3*2*3*2*3 = 3888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503746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F0ADA5-BC11-838D-B682-63D4F93AD5B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701370" y="0"/>
            <a:ext cx="4557658" cy="52322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The Problem (slide 2 of 2)</a:t>
            </a:r>
            <a:endParaRPr kumimoji="0" lang="en-CA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7" name="Chart 6" descr="Graph showing x-axis: &quot;number of parameters&quot; and y-axis: &quot;number of tests&quot;.  Graph goes up, exponentially, to the right.   All data in this graph is also in the table on this slide. ">
            <a:extLst>
              <a:ext uri="{FF2B5EF4-FFF2-40B4-BE49-F238E27FC236}">
                <a16:creationId xmlns:a16="http://schemas.microsoft.com/office/drawing/2014/main" id="{C03D6FF0-B6FF-0BF0-7B55-F1F076F4BE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8126881"/>
              </p:ext>
            </p:extLst>
          </p:nvPr>
        </p:nvGraphicFramePr>
        <p:xfrm>
          <a:off x="51027" y="583501"/>
          <a:ext cx="6284460" cy="43368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B500090-3692-73C8-47A6-F5B9D1A77E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390821"/>
              </p:ext>
            </p:extLst>
          </p:nvPr>
        </p:nvGraphicFramePr>
        <p:xfrm>
          <a:off x="6633028" y="583501"/>
          <a:ext cx="3268495" cy="39994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4662">
                  <a:extLst>
                    <a:ext uri="{9D8B030D-6E8A-4147-A177-3AD203B41FA5}">
                      <a16:colId xmlns:a16="http://schemas.microsoft.com/office/drawing/2014/main" val="3884840850"/>
                    </a:ext>
                  </a:extLst>
                </a:gridCol>
                <a:gridCol w="1623833">
                  <a:extLst>
                    <a:ext uri="{9D8B030D-6E8A-4147-A177-3AD203B41FA5}">
                      <a16:colId xmlns:a16="http://schemas.microsoft.com/office/drawing/2014/main" val="3698434747"/>
                    </a:ext>
                  </a:extLst>
                </a:gridCol>
              </a:tblGrid>
              <a:tr h="6894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Number of  parameters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Number of tests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398508"/>
                  </a:ext>
                </a:extLst>
              </a:tr>
              <a:tr h="45754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1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909413"/>
                  </a:ext>
                </a:extLst>
              </a:tr>
              <a:tr h="45754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2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233425"/>
                  </a:ext>
                </a:extLst>
              </a:tr>
              <a:tr h="45754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>
                          <a:effectLst/>
                        </a:rPr>
                        <a:t>3</a:t>
                      </a:r>
                      <a:endParaRPr lang="en-CA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304240"/>
                  </a:ext>
                </a:extLst>
              </a:tr>
              <a:tr h="45754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4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12876"/>
                  </a:ext>
                </a:extLst>
              </a:tr>
              <a:tr h="45754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5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389893"/>
                  </a:ext>
                </a:extLst>
              </a:tr>
              <a:tr h="3264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6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706487"/>
                  </a:ext>
                </a:extLst>
              </a:tr>
              <a:tr h="3264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931360"/>
                  </a:ext>
                </a:extLst>
              </a:tr>
              <a:tr h="3264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3888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9263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1806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4B9A76F-0F14-7C8E-C47D-930DA9F64F8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230889" y="0"/>
            <a:ext cx="5618846" cy="46166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The Crucial Observation (slide 1 of 2)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15" name="Chart 14" descr=" Graph showing x-axis: &quot;number of parameters involved in bugs&quot; and y-axis: &quot;cumulative percent of bugs&quot;.  Graph goes up and to the right, and levels off.  All data in this graph is also in the table on this slide. ">
            <a:extLst>
              <a:ext uri="{FF2B5EF4-FFF2-40B4-BE49-F238E27FC236}">
                <a16:creationId xmlns:a16="http://schemas.microsoft.com/office/drawing/2014/main" id="{9DBEC5D8-450F-411C-840F-39B07BE819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3053718"/>
              </p:ext>
            </p:extLst>
          </p:nvPr>
        </p:nvGraphicFramePr>
        <p:xfrm>
          <a:off x="1" y="553302"/>
          <a:ext cx="5739318" cy="42910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A4E140A-5CB6-71CB-F400-525B4A5D3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000385"/>
              </p:ext>
            </p:extLst>
          </p:nvPr>
        </p:nvGraphicFramePr>
        <p:xfrm>
          <a:off x="5843081" y="553302"/>
          <a:ext cx="4131013" cy="34572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8668">
                  <a:extLst>
                    <a:ext uri="{9D8B030D-6E8A-4147-A177-3AD203B41FA5}">
                      <a16:colId xmlns:a16="http://schemas.microsoft.com/office/drawing/2014/main" val="3884840850"/>
                    </a:ext>
                  </a:extLst>
                </a:gridCol>
                <a:gridCol w="2052345">
                  <a:extLst>
                    <a:ext uri="{9D8B030D-6E8A-4147-A177-3AD203B41FA5}">
                      <a16:colId xmlns:a16="http://schemas.microsoft.com/office/drawing/2014/main" val="3698434747"/>
                    </a:ext>
                  </a:extLst>
                </a:gridCol>
              </a:tblGrid>
              <a:tr h="93222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Number of  parameters involved in bugs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Cumulative percent of bugs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398508"/>
                  </a:ext>
                </a:extLst>
              </a:tr>
              <a:tr h="4207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1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>
                          <a:effectLst/>
                        </a:rPr>
                        <a:t>29%</a:t>
                      </a:r>
                      <a:endParaRPr lang="en-CA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909413"/>
                  </a:ext>
                </a:extLst>
              </a:tr>
              <a:tr h="4207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2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>
                          <a:effectLst/>
                        </a:rPr>
                        <a:t>76%</a:t>
                      </a:r>
                      <a:endParaRPr lang="en-CA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233425"/>
                  </a:ext>
                </a:extLst>
              </a:tr>
              <a:tr h="4207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>
                          <a:effectLst/>
                        </a:rPr>
                        <a:t>3</a:t>
                      </a:r>
                      <a:endParaRPr lang="en-CA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>
                          <a:effectLst/>
                        </a:rPr>
                        <a:t>95%</a:t>
                      </a:r>
                      <a:endParaRPr lang="en-CA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304240"/>
                  </a:ext>
                </a:extLst>
              </a:tr>
              <a:tr h="4207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4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>
                          <a:effectLst/>
                        </a:rPr>
                        <a:t>97%</a:t>
                      </a:r>
                      <a:endParaRPr lang="en-CA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12876"/>
                  </a:ext>
                </a:extLst>
              </a:tr>
              <a:tr h="42077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5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>
                          <a:effectLst/>
                        </a:rPr>
                        <a:t>99%</a:t>
                      </a:r>
                      <a:endParaRPr lang="en-CA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389893"/>
                  </a:ext>
                </a:extLst>
              </a:tr>
              <a:tr h="4210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>
                          <a:effectLst/>
                        </a:rPr>
                        <a:t>6</a:t>
                      </a:r>
                      <a:endParaRPr lang="en-CA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600" dirty="0">
                          <a:effectLst/>
                        </a:rPr>
                        <a:t>100%</a:t>
                      </a:r>
                      <a:endParaRPr lang="en-CA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70648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70C219B-541C-3340-7A9D-EC90F2FA97A5}"/>
              </a:ext>
            </a:extLst>
          </p:cNvPr>
          <p:cNvSpPr txBox="1"/>
          <p:nvPr/>
        </p:nvSpPr>
        <p:spPr>
          <a:xfrm>
            <a:off x="5739319" y="4102141"/>
            <a:ext cx="4234775" cy="886994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Sources: “Introduction to Combinatorial Testing, Kuhn” et al., 2013, page 3-4, 202.   “</a:t>
            </a:r>
            <a:r>
              <a:rPr lang="en-US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An investigation of the applicability of design of experiments to software testing”, Kuhn, IEEE Xplore, January 2003.</a:t>
            </a:r>
            <a:endParaRPr lang="en-CA" sz="1350" b="0" i="0" u="none" strike="noStrike" kern="1200" cap="none" dirty="0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4B9A76F-0F14-7C8E-C47D-930DA9F64F8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230889" y="0"/>
            <a:ext cx="5618846" cy="46166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The Crucial Observation (slide 2 of 2)</a:t>
            </a:r>
            <a:endParaRPr kumimoji="0" lang="en-CA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 descr="Graph.  x axis: &quot;Number of parameters involved in faults&quot;.  y axis: &quot;cumulative percent of faults&quot;.  5 series.  All go up and to the right, then level off.  Numerical data is in table, also on this slide.">
            <a:extLst>
              <a:ext uri="{FF2B5EF4-FFF2-40B4-BE49-F238E27FC236}">
                <a16:creationId xmlns:a16="http://schemas.microsoft.com/office/drawing/2014/main" id="{5DC624B0-410F-1B96-D131-B0BE3B851A7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585275"/>
            <a:ext cx="5477039" cy="4500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767FF3-9A6C-14CA-9317-81FF408426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321741"/>
              </p:ext>
            </p:extLst>
          </p:nvPr>
        </p:nvGraphicFramePr>
        <p:xfrm>
          <a:off x="5477040" y="612543"/>
          <a:ext cx="4603586" cy="3186030"/>
        </p:xfrm>
        <a:graphic>
          <a:graphicData uri="http://schemas.openxmlformats.org/drawingml/2006/table">
            <a:tbl>
              <a:tblPr firstRow="1" lastRow="1" bandRow="1">
                <a:tableStyleId>{43523FB4-5120-4364-81E7-A3E9F0466E51}</a:tableStyleId>
              </a:tblPr>
              <a:tblGrid>
                <a:gridCol w="857546">
                  <a:extLst>
                    <a:ext uri="{9D8B030D-6E8A-4147-A177-3AD203B41FA5}">
                      <a16:colId xmlns:a16="http://schemas.microsoft.com/office/drawing/2014/main" val="3892770094"/>
                    </a:ext>
                  </a:extLst>
                </a:gridCol>
                <a:gridCol w="668117">
                  <a:extLst>
                    <a:ext uri="{9D8B030D-6E8A-4147-A177-3AD203B41FA5}">
                      <a16:colId xmlns:a16="http://schemas.microsoft.com/office/drawing/2014/main" val="2625214634"/>
                    </a:ext>
                  </a:extLst>
                </a:gridCol>
                <a:gridCol w="915644">
                  <a:extLst>
                    <a:ext uri="{9D8B030D-6E8A-4147-A177-3AD203B41FA5}">
                      <a16:colId xmlns:a16="http://schemas.microsoft.com/office/drawing/2014/main" val="870054147"/>
                    </a:ext>
                  </a:extLst>
                </a:gridCol>
                <a:gridCol w="775311">
                  <a:extLst>
                    <a:ext uri="{9D8B030D-6E8A-4147-A177-3AD203B41FA5}">
                      <a16:colId xmlns:a16="http://schemas.microsoft.com/office/drawing/2014/main" val="1724238071"/>
                    </a:ext>
                  </a:extLst>
                </a:gridCol>
                <a:gridCol w="709440">
                  <a:extLst>
                    <a:ext uri="{9D8B030D-6E8A-4147-A177-3AD203B41FA5}">
                      <a16:colId xmlns:a16="http://schemas.microsoft.com/office/drawing/2014/main" val="1831409779"/>
                    </a:ext>
                  </a:extLst>
                </a:gridCol>
                <a:gridCol w="677528">
                  <a:extLst>
                    <a:ext uri="{9D8B030D-6E8A-4147-A177-3AD203B41FA5}">
                      <a16:colId xmlns:a16="http://schemas.microsoft.com/office/drawing/2014/main" val="127297348"/>
                    </a:ext>
                  </a:extLst>
                </a:gridCol>
              </a:tblGrid>
              <a:tr h="34419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 dirty="0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Cumulative percent of faults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endParaRPr lang="en-CA" sz="1350" b="1" i="0" u="none" strike="noStrike" kern="1200" cap="none" dirty="0">
                        <a:ln>
                          <a:noFill/>
                        </a:ln>
                        <a:latin typeface="Liberation Sans" pitchFamily="18"/>
                        <a:ea typeface="Microsoft YaHei" pitchFamily="2"/>
                        <a:cs typeface="Lucida Sans" pitchFamily="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802177"/>
                  </a:ext>
                </a:extLst>
              </a:tr>
              <a:tr h="52704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Num params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Med dev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Browser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NASA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 b="1"/>
                      </a:pPr>
                      <a:r>
                        <a:rPr lang="en-CA" sz="1350" b="1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NW sec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159382"/>
                  </a:ext>
                </a:extLst>
              </a:tr>
              <a:tr h="3924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046158"/>
                  </a:ext>
                </a:extLst>
              </a:tr>
              <a:tr h="37152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76%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70%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6814575"/>
                  </a:ext>
                </a:extLst>
              </a:tr>
              <a:tr h="3492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86%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59627"/>
                  </a:ext>
                </a:extLst>
              </a:tr>
              <a:tr h="40392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866999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674840"/>
                  </a:ext>
                </a:extLst>
              </a:tr>
              <a:tr h="416160"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sz="1200"/>
                      </a:pPr>
                      <a:r>
                        <a:rPr lang="en-CA" sz="1350" b="0" i="0" u="none" strike="noStrike" kern="1200" cap="none" dirty="0">
                          <a:ln>
                            <a:noFill/>
                          </a:ln>
                          <a:latin typeface="Liberation Sans" pitchFamily="18"/>
                          <a:ea typeface="Microsoft YaHei" pitchFamily="2"/>
                          <a:cs typeface="Lucida Sans" pitchFamily="2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708504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70C219B-541C-3340-7A9D-EC90F2FA97A5}"/>
              </a:ext>
            </a:extLst>
          </p:cNvPr>
          <p:cNvSpPr txBox="1"/>
          <p:nvPr/>
        </p:nvSpPr>
        <p:spPr>
          <a:xfrm>
            <a:off x="5693166" y="3971984"/>
            <a:ext cx="4171334" cy="886994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CA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Sources: “Introduction to Combinatorial Testing, Kuhn” et al., 2013, page 3-4, 202.   “</a:t>
            </a:r>
            <a:r>
              <a:rPr lang="en-US" sz="1350" b="0" i="0" u="none" strike="noStrike" kern="1200" cap="none" dirty="0">
                <a:ln>
                  <a:noFill/>
                </a:ln>
                <a:latin typeface="Liberation Sans" pitchFamily="18"/>
                <a:ea typeface="Microsoft YaHei" pitchFamily="2"/>
                <a:cs typeface="Lucida Sans" pitchFamily="2"/>
              </a:rPr>
              <a:t>An investigation of the applicability of design of experiments to software testing”, Kuhn, IEEE Xplore, January 2003.</a:t>
            </a:r>
            <a:endParaRPr lang="en-CA" sz="1350" b="0" i="0" u="none" strike="noStrike" kern="1200" cap="none" dirty="0">
              <a:ln>
                <a:noFill/>
              </a:ln>
              <a:latin typeface="Liberation Sans" pitchFamily="18"/>
              <a:ea typeface="Microsoft YaHei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401741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C6D9151-A1FF-3132-E84A-0E9E558C4FA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033720" y="66908"/>
            <a:ext cx="6013185" cy="430887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All-pairs – manually generated (slide 1 of 3)</a:t>
            </a:r>
            <a:endParaRPr kumimoji="0" lang="en-CA" sz="2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89C809-224C-A4D8-FE31-907A23E9A125}"/>
              </a:ext>
            </a:extLst>
          </p:cNvPr>
          <p:cNvSpPr txBox="1"/>
          <p:nvPr/>
        </p:nvSpPr>
        <p:spPr>
          <a:xfrm>
            <a:off x="195035" y="900646"/>
            <a:ext cx="3882016" cy="386925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Our parameters: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BROWSER: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, chrome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LAYOUT: desktop,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PALETTE: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,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dirty="0">
                <a:latin typeface="Consolas" pitchFamily="49"/>
                <a:ea typeface="Microsoft YaHei" pitchFamily="2"/>
                <a:cs typeface="Lucida Sans" pitchFamily="2"/>
              </a:rPr>
              <a:t>         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44BA3E-47CB-E9F5-E1F3-F7CB62EA7EE0}"/>
              </a:ext>
            </a:extLst>
          </p:cNvPr>
          <p:cNvSpPr txBox="1"/>
          <p:nvPr/>
        </p:nvSpPr>
        <p:spPr>
          <a:xfrm>
            <a:off x="4547620" y="900646"/>
            <a:ext cx="7560000" cy="386925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List of tests - exhaustive: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  BROWSER  LAYOUT   PALETTE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test 1: chrome   desktop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test 2: chrome   desktop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test 3: chrome   mobile 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test 4: chrome   mobile 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test 5: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test 6: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test 7: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test 8: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E771DE5-FC31-BDA2-692A-CB429CA452C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033720" y="184868"/>
            <a:ext cx="6013185" cy="430887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All-pairs – manually generated (slide 2 of 3)</a:t>
            </a:r>
            <a:endParaRPr kumimoji="0" lang="en-CA" sz="2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3E134F-FB80-E2FD-7014-0C8FE6CE37EE}"/>
              </a:ext>
            </a:extLst>
          </p:cNvPr>
          <p:cNvSpPr txBox="1"/>
          <p:nvPr/>
        </p:nvSpPr>
        <p:spPr>
          <a:xfrm>
            <a:off x="1080000" y="972550"/>
            <a:ext cx="7560000" cy="469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List of combinations: the "all-pairs wish list":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BROWSER/LAYOUT: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chrome 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chrome 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desktop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mobile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BROWSER/PALETTE: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chrome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chrome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AF3216-1C56-381B-5F63-254CCACFB22F}"/>
              </a:ext>
            </a:extLst>
          </p:cNvPr>
          <p:cNvSpPr txBox="1"/>
          <p:nvPr/>
        </p:nvSpPr>
        <p:spPr>
          <a:xfrm>
            <a:off x="4703883" y="1255253"/>
            <a:ext cx="7560000" cy="469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LAYOUT/PALETTE: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mobile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mobile 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desktop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8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desktop </a:t>
            </a:r>
            <a:r>
              <a:rPr lang="en-CA" sz="18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8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CB3818-4D48-D08B-A2EE-3F1B8B7F051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033720" y="227085"/>
            <a:ext cx="6013185" cy="430887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All-pairs – manually generated (slide 3 of 3)</a:t>
            </a:r>
            <a:endParaRPr kumimoji="0" lang="en-CA" sz="2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8761F8-F3BE-DECA-6BD4-1B44224BBA56}"/>
              </a:ext>
            </a:extLst>
          </p:cNvPr>
          <p:cNvSpPr txBox="1"/>
          <p:nvPr/>
        </p:nvSpPr>
        <p:spPr>
          <a:xfrm>
            <a:off x="180000" y="1091840"/>
            <a:ext cx="5011247" cy="3970324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List of tests - exhaustive: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  BROWSER  LAYOUT   PALETTE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1: chrome   desktop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2: chrome   desktop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3: chrome   mobile 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4: chrome   mobile 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5: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6: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7: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est 8: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600" b="0" i="0" u="none" strike="noStrike" kern="1200" cap="none" dirty="0" err="1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8EA20F-75C1-29D4-39A7-251C8988D3F4}"/>
              </a:ext>
            </a:extLst>
          </p:cNvPr>
          <p:cNvSpPr txBox="1"/>
          <p:nvPr/>
        </p:nvSpPr>
        <p:spPr>
          <a:xfrm>
            <a:off x="5040311" y="1091840"/>
            <a:ext cx="5040313" cy="46623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List of tests - all pairs:  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b="0" i="0" u="none" strike="noStrike" kern="1200" cap="none" dirty="0">
                <a:ln>
                  <a:noFill/>
                </a:ln>
                <a:latin typeface="Consolas" pitchFamily="49"/>
                <a:ea typeface="Microsoft YaHei" pitchFamily="2"/>
                <a:cs typeface="Lucida Sans" pitchFamily="2"/>
              </a:rPr>
              <a:t>        BROWSER  LAYOUT   PALETTE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test 2: chrome   desktop 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test 3: chrome   mobile  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test 5: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  desktop 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forced_palette</a:t>
            </a:r>
            <a:endParaRPr lang="en-CA" sz="160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test 8: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firefox</a:t>
            </a:r>
            <a:r>
              <a:rPr lang="en-CA" sz="1600" dirty="0">
                <a:latin typeface="Consolas" pitchFamily="49"/>
                <a:ea typeface="Microsoft YaHei" pitchFamily="2"/>
                <a:cs typeface="Lucida Sans" pitchFamily="2"/>
              </a:rPr>
              <a:t>  mobile   </a:t>
            </a:r>
            <a:r>
              <a:rPr lang="en-CA" sz="1600" dirty="0" err="1">
                <a:latin typeface="Consolas" pitchFamily="49"/>
                <a:ea typeface="Microsoft YaHei" pitchFamily="2"/>
                <a:cs typeface="Lucida Sans" pitchFamily="2"/>
              </a:rPr>
              <a:t>normal_colors</a:t>
            </a:r>
            <a:endParaRPr lang="en-CA" sz="1600" dirty="0">
              <a:latin typeface="Consolas" pitchFamily="49"/>
              <a:ea typeface="Microsoft YaHei" pitchFamily="2"/>
              <a:cs typeface="Lucida Sans" pitchFamily="2"/>
            </a:endParaRP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>
                <a:latin typeface="Consolas" pitchFamily="49"/>
              </a:defRPr>
            </a:pPr>
            <a:endParaRPr lang="en-CA" sz="1600" b="0" i="0" u="none" strike="noStrike" kern="1200" cap="none" dirty="0">
              <a:ln>
                <a:noFill/>
              </a:ln>
              <a:latin typeface="Consolas" pitchFamily="49"/>
              <a:ea typeface="Microsoft YaHei" pitchFamily="2"/>
              <a:cs typeface="Lucida Sans" pitchFamily="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64CD3A-74AE-9331-D8E2-C741C59D40C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2339092" y="174171"/>
            <a:ext cx="5402441" cy="430887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Lucida Sans" pitchFamily="2"/>
              </a:rPr>
              <a:t>All-pairs – tool-generated (slide 1 of 2) </a:t>
            </a:r>
            <a:endParaRPr kumimoji="0" lang="en-CA" sz="2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E1B791-C26D-8E16-D97D-E6C48FDC1F63}"/>
              </a:ext>
            </a:extLst>
          </p:cNvPr>
          <p:cNvSpPr txBox="1"/>
          <p:nvPr/>
        </p:nvSpPr>
        <p:spPr>
          <a:xfrm>
            <a:off x="2401084" y="786053"/>
            <a:ext cx="499688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Consolas" panose="020B0609020204030204" pitchFamily="49" charset="0"/>
              </a:rPr>
              <a:t>Parameters:</a:t>
            </a:r>
          </a:p>
          <a:p>
            <a:endParaRPr lang="en-CA" dirty="0">
              <a:latin typeface="Consolas" panose="020B0609020204030204" pitchFamily="49" charset="0"/>
            </a:endParaRPr>
          </a:p>
          <a:p>
            <a:r>
              <a:rPr lang="en-CA" dirty="0">
                <a:latin typeface="Consolas" panose="020B0609020204030204" pitchFamily="49" charset="0"/>
              </a:rPr>
              <a:t>NUM_COLUMNS: 1, 2, 4</a:t>
            </a:r>
          </a:p>
          <a:p>
            <a:r>
              <a:rPr lang="en-CA" dirty="0">
                <a:latin typeface="Consolas" panose="020B0609020204030204" pitchFamily="49" charset="0"/>
              </a:rPr>
              <a:t>BLOG_CMS: </a:t>
            </a:r>
            <a:r>
              <a:rPr lang="en-CA" dirty="0" err="1">
                <a:latin typeface="Consolas" panose="020B0609020204030204" pitchFamily="49" charset="0"/>
              </a:rPr>
              <a:t>drupal</a:t>
            </a:r>
            <a:r>
              <a:rPr lang="en-CA" dirty="0">
                <a:latin typeface="Consolas" panose="020B0609020204030204" pitchFamily="49" charset="0"/>
              </a:rPr>
              <a:t>, </a:t>
            </a:r>
            <a:r>
              <a:rPr lang="en-CA" dirty="0" err="1">
                <a:latin typeface="Consolas" panose="020B0609020204030204" pitchFamily="49" charset="0"/>
              </a:rPr>
              <a:t>wordpress</a:t>
            </a:r>
            <a:r>
              <a:rPr lang="en-CA" dirty="0">
                <a:latin typeface="Consolas" panose="020B0609020204030204" pitchFamily="49" charset="0"/>
              </a:rPr>
              <a:t>, </a:t>
            </a:r>
            <a:r>
              <a:rPr lang="en-CA" dirty="0" err="1">
                <a:latin typeface="Consolas" panose="020B0609020204030204" pitchFamily="49" charset="0"/>
              </a:rPr>
              <a:t>joomla</a:t>
            </a:r>
            <a:endParaRPr lang="en-CA" dirty="0">
              <a:latin typeface="Consolas" panose="020B0609020204030204" pitchFamily="49" charset="0"/>
            </a:endParaRPr>
          </a:p>
          <a:p>
            <a:r>
              <a:rPr lang="en-CA" dirty="0">
                <a:latin typeface="Consolas" panose="020B0609020204030204" pitchFamily="49" charset="0"/>
              </a:rPr>
              <a:t>BLOG_NUM_COMMENTS: 0, 1, 2, 10</a:t>
            </a:r>
          </a:p>
          <a:p>
            <a:r>
              <a:rPr lang="en-CA" dirty="0">
                <a:latin typeface="Consolas" panose="020B0609020204030204" pitchFamily="49" charset="0"/>
              </a:rPr>
              <a:t>BROWSER: </a:t>
            </a:r>
            <a:r>
              <a:rPr lang="en-CA" dirty="0" err="1">
                <a:latin typeface="Consolas" panose="020B0609020204030204" pitchFamily="49" charset="0"/>
              </a:rPr>
              <a:t>firefox</a:t>
            </a:r>
            <a:r>
              <a:rPr lang="en-CA" dirty="0">
                <a:latin typeface="Consolas" panose="020B0609020204030204" pitchFamily="49" charset="0"/>
              </a:rPr>
              <a:t>, chrome, edge</a:t>
            </a:r>
          </a:p>
          <a:p>
            <a:r>
              <a:rPr lang="en-CA" dirty="0">
                <a:latin typeface="Consolas" panose="020B0609020204030204" pitchFamily="49" charset="0"/>
              </a:rPr>
              <a:t>LAYOUT: desktop, mobile</a:t>
            </a:r>
          </a:p>
          <a:p>
            <a:r>
              <a:rPr lang="en-CA" dirty="0">
                <a:latin typeface="Consolas" panose="020B0609020204030204" pitchFamily="49" charset="0"/>
              </a:rPr>
              <a:t>PALETTE: </a:t>
            </a:r>
            <a:r>
              <a:rPr lang="en-CA" dirty="0" err="1">
                <a:latin typeface="Consolas" panose="020B0609020204030204" pitchFamily="49" charset="0"/>
              </a:rPr>
              <a:t>forced_palette</a:t>
            </a:r>
            <a:r>
              <a:rPr lang="en-CA" dirty="0">
                <a:latin typeface="Consolas" panose="020B0609020204030204" pitchFamily="49" charset="0"/>
              </a:rPr>
              <a:t>, </a:t>
            </a:r>
            <a:r>
              <a:rPr lang="en-CA" dirty="0" err="1">
                <a:latin typeface="Consolas" panose="020B0609020204030204" pitchFamily="49" charset="0"/>
              </a:rPr>
              <a:t>normal_colors</a:t>
            </a:r>
            <a:endParaRPr lang="en-CA" dirty="0">
              <a:latin typeface="Consolas" panose="020B0609020204030204" pitchFamily="49" charset="0"/>
            </a:endParaRPr>
          </a:p>
          <a:p>
            <a:r>
              <a:rPr lang="en-CA" dirty="0">
                <a:latin typeface="Consolas" panose="020B0609020204030204" pitchFamily="49" charset="0"/>
              </a:rPr>
              <a:t>OS: windows, </a:t>
            </a:r>
            <a:r>
              <a:rPr lang="en-CA" dirty="0" err="1">
                <a:latin typeface="Consolas" panose="020B0609020204030204" pitchFamily="49" charset="0"/>
              </a:rPr>
              <a:t>macos</a:t>
            </a:r>
            <a:r>
              <a:rPr lang="en-CA" dirty="0">
                <a:latin typeface="Consolas" panose="020B0609020204030204" pitchFamily="49" charset="0"/>
              </a:rPr>
              <a:t>, </a:t>
            </a:r>
            <a:r>
              <a:rPr lang="en-CA" dirty="0" err="1">
                <a:latin typeface="Consolas" panose="020B0609020204030204" pitchFamily="49" charset="0"/>
              </a:rPr>
              <a:t>linux</a:t>
            </a:r>
            <a:endParaRPr lang="en-CA" dirty="0">
              <a:latin typeface="Consolas" panose="020B0609020204030204" pitchFamily="49" charset="0"/>
            </a:endParaRPr>
          </a:p>
          <a:p>
            <a:r>
              <a:rPr lang="en-CA" dirty="0">
                <a:latin typeface="Consolas" panose="020B0609020204030204" pitchFamily="49" charset="0"/>
              </a:rPr>
              <a:t>VIEWPORT_WIDTH: 1280, 640, 320</a:t>
            </a:r>
          </a:p>
          <a:p>
            <a:endParaRPr lang="en-CA" dirty="0">
              <a:latin typeface="Consolas" panose="020B0609020204030204" pitchFamily="49" charset="0"/>
            </a:endParaRPr>
          </a:p>
          <a:p>
            <a:r>
              <a:rPr lang="en-CA" dirty="0">
                <a:latin typeface="Consolas" panose="020B0609020204030204" pitchFamily="49" charset="0"/>
              </a:rPr>
              <a:t>Exhaustive tests: 3888</a:t>
            </a:r>
          </a:p>
          <a:p>
            <a:r>
              <a:rPr lang="en-CA" dirty="0">
                <a:latin typeface="Consolas" panose="020B0609020204030204" pitchFamily="49" charset="0"/>
              </a:rPr>
              <a:t>All-pairs tests: 17</a:t>
            </a:r>
          </a:p>
          <a:p>
            <a:r>
              <a:rPr lang="en-CA" dirty="0">
                <a:latin typeface="Consolas" panose="020B0609020204030204" pitchFamily="49" charset="0"/>
              </a:rPr>
              <a:t>Reduction: 99.6%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1779</Words>
  <Application>Microsoft Office PowerPoint</Application>
  <PresentationFormat>Custom</PresentationFormat>
  <Paragraphs>410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Consolas</vt:lpstr>
      <vt:lpstr>Liberation Sans</vt:lpstr>
      <vt:lpstr>Liberation Serif</vt:lpstr>
      <vt:lpstr>Source Code Pro</vt:lpstr>
      <vt:lpstr>Default</vt:lpstr>
      <vt:lpstr>All-Pairs Testing  taught by: Dan Tripp </vt:lpstr>
      <vt:lpstr>The Problem (slide 1 of 2)</vt:lpstr>
      <vt:lpstr>The Problem (slide 2 of 2)</vt:lpstr>
      <vt:lpstr>The Crucial Observation (slide 1 of 2)</vt:lpstr>
      <vt:lpstr>The Crucial Observation (slide 2 of 2)</vt:lpstr>
      <vt:lpstr>All-pairs – manually generated (slide 1 of 3)</vt:lpstr>
      <vt:lpstr>All-pairs – manually generated (slide 2 of 3)</vt:lpstr>
      <vt:lpstr>All-pairs – manually generated (slide 3 of 3)</vt:lpstr>
      <vt:lpstr>All-pairs – tool-generated (slide 1 of 2) </vt:lpstr>
      <vt:lpstr>All-pairs – tool-generated (slide 2 of 2)</vt:lpstr>
      <vt:lpstr>Increasing number of parameters</vt:lpstr>
      <vt:lpstr>Increasing number of values per parameter</vt:lpstr>
      <vt:lpstr>Infeasible combinations – the problem (slide 1 of 2)</vt:lpstr>
      <vt:lpstr>Infeasible combinations – the problem (slide 2 of 2)</vt:lpstr>
      <vt:lpstr>Infeasible combinations – the solution</vt:lpstr>
      <vt:lpstr>Ineffectual combinations – the problem</vt:lpstr>
      <vt:lpstr>Ineffectual combinations – the solution</vt:lpstr>
      <vt:lpstr>Follow-up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Tripp</dc:creator>
  <cp:lastModifiedBy>Dan Tripp</cp:lastModifiedBy>
  <cp:revision>75</cp:revision>
  <dcterms:created xsi:type="dcterms:W3CDTF">2023-04-07T07:19:35Z</dcterms:created>
  <dcterms:modified xsi:type="dcterms:W3CDTF">2023-05-08T19:11:27Z</dcterms:modified>
</cp:coreProperties>
</file>

<file path=docProps/thumbnail.jpeg>
</file>